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2"/>
  </p:notesMasterIdLst>
  <p:sldIdLst>
    <p:sldId id="258" r:id="rId2"/>
    <p:sldId id="520" r:id="rId3"/>
    <p:sldId id="519" r:id="rId4"/>
    <p:sldId id="521" r:id="rId5"/>
    <p:sldId id="257" r:id="rId6"/>
    <p:sldId id="522" r:id="rId7"/>
    <p:sldId id="518" r:id="rId8"/>
    <p:sldId id="523" r:id="rId9"/>
    <p:sldId id="524" r:id="rId10"/>
    <p:sldId id="517" r:id="rId11"/>
  </p:sldIdLst>
  <p:sldSz cx="16200438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53" autoAdjust="0"/>
    <p:restoredTop sz="96327" autoAdjust="0"/>
  </p:normalViewPr>
  <p:slideViewPr>
    <p:cSldViewPr snapToGrid="0" snapToObjects="1">
      <p:cViewPr>
        <p:scale>
          <a:sx n="64" d="100"/>
          <a:sy n="64" d="100"/>
        </p:scale>
        <p:origin x="376" y="6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75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sv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8089B3-9575-4926-8CD3-35C869DB4101}" type="datetimeFigureOut">
              <a:rPr lang="en-US" smtClean="0"/>
              <a:t>9/12/22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6EFA58-C128-48B5-95E4-83047EB494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98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6EFA58-C128-48B5-95E4-83047EB494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66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5033" y="1767462"/>
            <a:ext cx="13770372" cy="3759917"/>
          </a:xfrm>
        </p:spPr>
        <p:txBody>
          <a:bodyPr anchor="b"/>
          <a:lstStyle>
            <a:lvl1pPr algn="ctr">
              <a:defRPr sz="9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5055" y="5672376"/>
            <a:ext cx="12150329" cy="2607442"/>
          </a:xfrm>
        </p:spPr>
        <p:txBody>
          <a:bodyPr/>
          <a:lstStyle>
            <a:lvl1pPr marL="0" indent="0" algn="ctr">
              <a:buNone/>
              <a:defRPr sz="3780"/>
            </a:lvl1pPr>
            <a:lvl2pPr marL="719999" indent="0" algn="ctr">
              <a:buNone/>
              <a:defRPr sz="3150"/>
            </a:lvl2pPr>
            <a:lvl3pPr marL="1439997" indent="0" algn="ctr">
              <a:buNone/>
              <a:defRPr sz="2835"/>
            </a:lvl3pPr>
            <a:lvl4pPr marL="2159996" indent="0" algn="ctr">
              <a:buNone/>
              <a:defRPr sz="2520"/>
            </a:lvl4pPr>
            <a:lvl5pPr marL="2879994" indent="0" algn="ctr">
              <a:buNone/>
              <a:defRPr sz="2520"/>
            </a:lvl5pPr>
            <a:lvl6pPr marL="3599993" indent="0" algn="ctr">
              <a:buNone/>
              <a:defRPr sz="2520"/>
            </a:lvl6pPr>
            <a:lvl7pPr marL="4319991" indent="0" algn="ctr">
              <a:buNone/>
              <a:defRPr sz="2520"/>
            </a:lvl7pPr>
            <a:lvl8pPr marL="5039990" indent="0" algn="ctr">
              <a:buNone/>
              <a:defRPr sz="2520"/>
            </a:lvl8pPr>
            <a:lvl9pPr marL="5759988" indent="0" algn="ctr">
              <a:buNone/>
              <a:defRPr sz="25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34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24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93440" y="574987"/>
            <a:ext cx="3493219" cy="915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781" y="574987"/>
            <a:ext cx="10277153" cy="9152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47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CE7AA7-932B-40F1-9657-FE436EB962EF}"/>
              </a:ext>
            </a:extLst>
          </p:cNvPr>
          <p:cNvSpPr/>
          <p:nvPr userDrawn="1"/>
        </p:nvSpPr>
        <p:spPr>
          <a:xfrm>
            <a:off x="495300" y="1009163"/>
            <a:ext cx="6819900" cy="108000"/>
          </a:xfrm>
          <a:prstGeom prst="rect">
            <a:avLst/>
          </a:prstGeom>
          <a:gradFill flip="none" rotWithShape="1">
            <a:gsLst>
              <a:gs pos="0">
                <a:srgbClr val="549DC5"/>
              </a:gs>
              <a:gs pos="100000">
                <a:srgbClr val="00548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F3EE341-5C0D-4068-9E42-CE53A6631201}"/>
              </a:ext>
            </a:extLst>
          </p:cNvPr>
          <p:cNvSpPr/>
          <p:nvPr userDrawn="1"/>
        </p:nvSpPr>
        <p:spPr>
          <a:xfrm>
            <a:off x="239100" y="443822"/>
            <a:ext cx="180000" cy="180000"/>
          </a:xfrm>
          <a:prstGeom prst="ellipse">
            <a:avLst/>
          </a:prstGeom>
          <a:solidFill>
            <a:srgbClr val="005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5BF2F4E8-79E4-412E-818E-F27E97F00C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843557" y="183937"/>
            <a:ext cx="2937781" cy="77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431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5343" y="2692444"/>
            <a:ext cx="13972878" cy="4492401"/>
          </a:xfrm>
        </p:spPr>
        <p:txBody>
          <a:bodyPr anchor="b"/>
          <a:lstStyle>
            <a:lvl1pPr>
              <a:defRPr sz="9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5343" y="7227345"/>
            <a:ext cx="13972878" cy="2362447"/>
          </a:xfrm>
        </p:spPr>
        <p:txBody>
          <a:bodyPr/>
          <a:lstStyle>
            <a:lvl1pPr marL="0" indent="0">
              <a:buNone/>
              <a:defRPr sz="3780">
                <a:solidFill>
                  <a:schemeClr val="tx1"/>
                </a:solidFill>
              </a:defRPr>
            </a:lvl1pPr>
            <a:lvl2pPr marL="719999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977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780" y="2874937"/>
            <a:ext cx="6885186" cy="6852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1472" y="2874937"/>
            <a:ext cx="6885186" cy="6852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3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574990"/>
            <a:ext cx="13972878" cy="2087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5892" y="2647443"/>
            <a:ext cx="6853544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5892" y="3944914"/>
            <a:ext cx="6853544" cy="58023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01473" y="2647443"/>
            <a:ext cx="6887296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01473" y="3944914"/>
            <a:ext cx="6887296" cy="58023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21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41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467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719984"/>
            <a:ext cx="5225063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7296" y="1554968"/>
            <a:ext cx="8201472" cy="7674832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890" y="3239929"/>
            <a:ext cx="5225063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63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719984"/>
            <a:ext cx="5225063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87296" y="1554968"/>
            <a:ext cx="8201472" cy="7674832"/>
          </a:xfrm>
        </p:spPr>
        <p:txBody>
          <a:bodyPr anchor="t"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890" y="3239929"/>
            <a:ext cx="5225063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2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780" y="574990"/>
            <a:ext cx="13972878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780" y="2874937"/>
            <a:ext cx="13972878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3780" y="10009783"/>
            <a:ext cx="364509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0A740-0040-7242-A2BC-5B32357658BE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66395" y="10009783"/>
            <a:ext cx="5467648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41559" y="10009783"/>
            <a:ext cx="364509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64359-8DA4-6944-97F7-A2CE5E36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15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439997" rtl="0" eaLnBrk="1" latinLnBrk="0" hangingPunct="1">
        <a:lnSpc>
          <a:spcPct val="90000"/>
        </a:lnSpc>
        <a:spcBef>
          <a:spcPct val="0"/>
        </a:spcBef>
        <a:buNone/>
        <a:defRPr sz="69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999" indent="-359999" algn="l" defTabSz="1439997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799996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3pPr>
      <a:lvl4pPr marL="2519995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3239994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959992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s.an@imperial.ac.uk" TargetMode="External"/><Relationship Id="rId2" Type="http://schemas.openxmlformats.org/officeDocument/2006/relationships/hyperlink" Target="mailto:s.krevor@imperial.ac.u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ubtitle 2">
            <a:extLst>
              <a:ext uri="{FF2B5EF4-FFF2-40B4-BE49-F238E27FC236}">
                <a16:creationId xmlns:a16="http://schemas.microsoft.com/office/drawing/2014/main" id="{1C2409A5-332C-487F-9AD6-E8AE5035D6BD}"/>
              </a:ext>
            </a:extLst>
          </p:cNvPr>
          <p:cNvSpPr txBox="1">
            <a:spLocks/>
          </p:cNvSpPr>
          <p:nvPr/>
        </p:nvSpPr>
        <p:spPr>
          <a:xfrm>
            <a:off x="1473031" y="3087071"/>
            <a:ext cx="12415575" cy="2480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9999" indent="-359999" algn="l" defTabSz="1439997" rtl="0" eaLnBrk="1" latinLnBrk="0" hangingPunct="1">
              <a:lnSpc>
                <a:spcPct val="90000"/>
              </a:lnSpc>
              <a:spcBef>
                <a:spcPts val="1575"/>
              </a:spcBef>
              <a:buFont typeface="Arial" panose="020B0604020202020204" pitchFamily="34" charset="0"/>
              <a:buChar char="•"/>
              <a:defRPr sz="440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79998" indent="-359999" algn="l" defTabSz="1439997" rtl="0" eaLnBrk="1" latinLnBrk="0" hangingPunct="1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Char char="•"/>
              <a:defRPr sz="37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9996" indent="-359999" algn="l" defTabSz="1439997" rtl="0" eaLnBrk="1" latinLnBrk="0" hangingPunct="1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Char char="•"/>
              <a:defRPr sz="31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19995" indent="-359999" algn="l" defTabSz="1439997" rtl="0" eaLnBrk="1" latinLnBrk="0" hangingPunct="1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Char char="•"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39994" indent="-359999" algn="l" defTabSz="1439997" rtl="0" eaLnBrk="1" latinLnBrk="0" hangingPunct="1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Char char="•"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59992" indent="-359999" algn="l" defTabSz="1439997" rtl="0" eaLnBrk="1" latinLnBrk="0" hangingPunct="1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Char char="•"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679991" indent="-359999" algn="l" defTabSz="1439997" rtl="0" eaLnBrk="1" latinLnBrk="0" hangingPunct="1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Char char="•"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399989" indent="-359999" algn="l" defTabSz="1439997" rtl="0" eaLnBrk="1" latinLnBrk="0" hangingPunct="1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Char char="•"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119988" indent="-359999" algn="l" defTabSz="1439997" rtl="0" eaLnBrk="1" latinLnBrk="0" hangingPunct="1">
              <a:lnSpc>
                <a:spcPct val="90000"/>
              </a:lnSpc>
              <a:spcBef>
                <a:spcPts val="787"/>
              </a:spcBef>
              <a:buFont typeface="Arial" panose="020B0604020202020204" pitchFamily="34" charset="0"/>
              <a:buChar char="•"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800" dirty="0">
              <a:latin typeface="Calibri (Body)"/>
            </a:endParaRPr>
          </a:p>
          <a:p>
            <a:r>
              <a:rPr lang="en-GB" sz="2800" dirty="0">
                <a:latin typeface="Calibri (Body)"/>
              </a:rPr>
              <a:t>Speaker:</a:t>
            </a:r>
            <a:r>
              <a:rPr lang="en-US" sz="2800" dirty="0">
                <a:latin typeface="Calibri (Body)"/>
              </a:rPr>
              <a:t> </a:t>
            </a:r>
            <a:r>
              <a:rPr lang="en-GB" sz="2800" b="1" dirty="0" err="1">
                <a:latin typeface="Calibri (Body)"/>
              </a:rPr>
              <a:t>Senyou</a:t>
            </a:r>
            <a:r>
              <a:rPr lang="en-GB" sz="2800" b="1" dirty="0">
                <a:latin typeface="Calibri (Body)"/>
              </a:rPr>
              <a:t> An</a:t>
            </a:r>
            <a:endParaRPr lang="en-GB" sz="2800" dirty="0">
              <a:latin typeface="Calibri (Body)"/>
            </a:endParaRPr>
          </a:p>
          <a:p>
            <a:r>
              <a:rPr lang="en-GB" sz="2800" dirty="0">
                <a:latin typeface="Calibri (Body)"/>
              </a:rPr>
              <a:t>Investigator: Samuel Krevor (PI), Nele </a:t>
            </a:r>
            <a:r>
              <a:rPr lang="en-GB" sz="2800" dirty="0" err="1">
                <a:latin typeface="Calibri (Body)"/>
              </a:rPr>
              <a:t>Wenck</a:t>
            </a:r>
            <a:r>
              <a:rPr lang="en-GB" sz="2800" dirty="0">
                <a:latin typeface="Calibri (Body)"/>
              </a:rPr>
              <a:t>, Samuel Jackson 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9CE1AC23-BAC2-4DF0-9867-7763CD967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11" y="7184835"/>
            <a:ext cx="3528127" cy="2234922"/>
          </a:xfrm>
          <a:prstGeom prst="rect">
            <a:avLst/>
          </a:prstGeom>
        </p:spPr>
      </p:pic>
      <p:pic>
        <p:nvPicPr>
          <p:cNvPr id="58" name="Picture 57" descr="wrcr24527-fig-0008-m.jpg">
            <a:extLst>
              <a:ext uri="{FF2B5EF4-FFF2-40B4-BE49-F238E27FC236}">
                <a16:creationId xmlns:a16="http://schemas.microsoft.com/office/drawing/2014/main" id="{35CD3DCC-BC2A-409A-A155-E774EC7C5EF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6021" y="6514506"/>
            <a:ext cx="3942035" cy="3586361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ADF9DEEB-933A-41DE-817F-CFEB5539C3E1}"/>
              </a:ext>
            </a:extLst>
          </p:cNvPr>
          <p:cNvSpPr/>
          <p:nvPr/>
        </p:nvSpPr>
        <p:spPr>
          <a:xfrm>
            <a:off x="818477" y="186445"/>
            <a:ext cx="605646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Software demonstration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A570D0-F24C-ADFB-82C6-535823C4CB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3874" y="6800086"/>
            <a:ext cx="6801311" cy="27582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88C4C84-30D2-DD55-2F8E-D87FB197BFF4}"/>
              </a:ext>
            </a:extLst>
          </p:cNvPr>
          <p:cNvSpPr txBox="1">
            <a:spLocks/>
          </p:cNvSpPr>
          <p:nvPr/>
        </p:nvSpPr>
        <p:spPr>
          <a:xfrm>
            <a:off x="474553" y="1634716"/>
            <a:ext cx="15034940" cy="1473303"/>
          </a:xfrm>
          <a:prstGeom prst="rect">
            <a:avLst/>
          </a:prstGeom>
          <a:solidFill>
            <a:schemeClr val="bg1"/>
          </a:solidFill>
        </p:spPr>
        <p:txBody>
          <a:bodyPr vert="horz" lIns="121503" tIns="60752" rIns="121503" bIns="60752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 (Body)"/>
              </a:rPr>
              <a:t>Field scale characterization</a:t>
            </a:r>
          </a:p>
        </p:txBody>
      </p:sp>
    </p:spTree>
    <p:extLst>
      <p:ext uri="{BB962C8B-B14F-4D97-AF65-F5344CB8AC3E}">
        <p14:creationId xmlns:p14="http://schemas.microsoft.com/office/powerpoint/2010/main" val="2107720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07A8A89-990F-4EEF-BE53-B4F33DFB5E94}"/>
              </a:ext>
            </a:extLst>
          </p:cNvPr>
          <p:cNvSpPr txBox="1">
            <a:spLocks/>
          </p:cNvSpPr>
          <p:nvPr/>
        </p:nvSpPr>
        <p:spPr>
          <a:xfrm>
            <a:off x="474553" y="1634716"/>
            <a:ext cx="15034940" cy="1473303"/>
          </a:xfrm>
          <a:prstGeom prst="rect">
            <a:avLst/>
          </a:prstGeom>
          <a:solidFill>
            <a:schemeClr val="bg1"/>
          </a:solidFill>
        </p:spPr>
        <p:txBody>
          <a:bodyPr vert="horz" lIns="121503" tIns="60752" rIns="121503" bIns="60752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bri (Body)"/>
              </a:rPr>
              <a:t>Field scale characterization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57696A-682D-4E57-9147-6A5E2F018C1C}"/>
              </a:ext>
            </a:extLst>
          </p:cNvPr>
          <p:cNvSpPr txBox="1"/>
          <p:nvPr/>
        </p:nvSpPr>
        <p:spPr>
          <a:xfrm>
            <a:off x="103509" y="10372941"/>
            <a:ext cx="1872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Calibri (Body)"/>
              </a:rPr>
              <a:t>21/09/</a:t>
            </a:r>
            <a:r>
              <a:rPr lang="en-GB" sz="1800" dirty="0">
                <a:latin typeface="Calibri (Body)"/>
              </a:rPr>
              <a:t>2022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0DC63B-9F12-4EC4-ADDB-7ED16623D15B}"/>
              </a:ext>
            </a:extLst>
          </p:cNvPr>
          <p:cNvSpPr/>
          <p:nvPr/>
        </p:nvSpPr>
        <p:spPr>
          <a:xfrm>
            <a:off x="2812483" y="4156398"/>
            <a:ext cx="10359081" cy="1824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Thanks for you listening!</a:t>
            </a:r>
          </a:p>
          <a:p>
            <a:pPr algn="ctr">
              <a:lnSpc>
                <a:spcPct val="150000"/>
              </a:lnSpc>
            </a:pPr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Look forward to discussing with you!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30F1DC-EDAD-4AE6-AE53-C31EFB997045}"/>
              </a:ext>
            </a:extLst>
          </p:cNvPr>
          <p:cNvSpPr txBox="1"/>
          <p:nvPr/>
        </p:nvSpPr>
        <p:spPr>
          <a:xfrm>
            <a:off x="5304821" y="7304368"/>
            <a:ext cx="5203522" cy="1231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000"/>
              </a:lnSpc>
            </a:pPr>
            <a:r>
              <a:rPr lang="en-US" sz="2400" dirty="0"/>
              <a:t>Further information?</a:t>
            </a:r>
          </a:p>
          <a:p>
            <a:pPr>
              <a:lnSpc>
                <a:spcPts val="3000"/>
              </a:lnSpc>
            </a:pPr>
            <a:r>
              <a:rPr lang="en-US" sz="2400" dirty="0"/>
              <a:t>Sam Krevor: </a:t>
            </a:r>
            <a:r>
              <a:rPr lang="en-US" sz="2400" dirty="0">
                <a:hlinkClick r:id="rId2"/>
              </a:rPr>
              <a:t>s.krevor@imperial.ac.uk</a:t>
            </a:r>
            <a:endParaRPr lang="en-US" sz="2400" dirty="0"/>
          </a:p>
          <a:p>
            <a:pPr>
              <a:lnSpc>
                <a:spcPts val="3000"/>
              </a:lnSpc>
            </a:pPr>
            <a:r>
              <a:rPr lang="en-US" sz="2400" dirty="0"/>
              <a:t>Senyou An:   </a:t>
            </a:r>
            <a:r>
              <a:rPr lang="en-US" sz="2400" dirty="0">
                <a:hlinkClick r:id="rId3"/>
              </a:rPr>
              <a:t>s.an@imperial.ac.uk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AA99146-531F-629D-86D8-D2BE31479341}"/>
              </a:ext>
            </a:extLst>
          </p:cNvPr>
          <p:cNvSpPr/>
          <p:nvPr/>
        </p:nvSpPr>
        <p:spPr>
          <a:xfrm>
            <a:off x="818477" y="186445"/>
            <a:ext cx="605646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Software demonstration</a:t>
            </a:r>
          </a:p>
        </p:txBody>
      </p:sp>
    </p:spTree>
    <p:extLst>
      <p:ext uri="{BB962C8B-B14F-4D97-AF65-F5344CB8AC3E}">
        <p14:creationId xmlns:p14="http://schemas.microsoft.com/office/powerpoint/2010/main" val="2059851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70D583B-86DE-7A08-D59B-B5A628FE0421}"/>
              </a:ext>
            </a:extLst>
          </p:cNvPr>
          <p:cNvSpPr txBox="1"/>
          <p:nvPr/>
        </p:nvSpPr>
        <p:spPr>
          <a:xfrm>
            <a:off x="876403" y="2329400"/>
            <a:ext cx="11638975" cy="1818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600" dirty="0">
                <a:latin typeface="Arial" panose="020B0604020202020204" pitchFamily="34" charset="0"/>
                <a:cs typeface="Arial" panose="020B0604020202020204" pitchFamily="34" charset="0"/>
              </a:rPr>
              <a:t>The viscous or buoyant terms dominate at spatial scales of order 1 m and greater.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600" dirty="0">
                <a:latin typeface="Arial" panose="020B0604020202020204" pitchFamily="34" charset="0"/>
                <a:cs typeface="Arial" panose="020B0604020202020204" pitchFamily="34" charset="0"/>
              </a:rPr>
              <a:t>Capillary pressure gradients can be ignored over field scales because they contribute little to fluid movement.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AC4287-754F-3B86-960A-F9CD9345A7D6}"/>
              </a:ext>
            </a:extLst>
          </p:cNvPr>
          <p:cNvSpPr txBox="1"/>
          <p:nvPr/>
        </p:nvSpPr>
        <p:spPr>
          <a:xfrm>
            <a:off x="876403" y="4895132"/>
            <a:ext cx="8104819" cy="1818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600" dirty="0">
                <a:latin typeface="Arial" panose="020B0604020202020204" pitchFamily="34" charset="0"/>
                <a:cs typeface="Arial" panose="020B0604020202020204" pitchFamily="34" charset="0"/>
              </a:rPr>
              <a:t>The establishment of equilibrium in capillary pressure over small length scales in heterogeneous rocks has a significant impact on the local fluid mobility.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5C5709-9C1A-60E7-A817-2632EEA3D6F8}"/>
              </a:ext>
            </a:extLst>
          </p:cNvPr>
          <p:cNvSpPr txBox="1"/>
          <p:nvPr/>
        </p:nvSpPr>
        <p:spPr>
          <a:xfrm>
            <a:off x="876403" y="7720919"/>
            <a:ext cx="11638974" cy="1818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Challenge: </a:t>
            </a:r>
            <a:r>
              <a:rPr lang="en-GB" sz="2600" dirty="0">
                <a:latin typeface="Arial" panose="020B0604020202020204" pitchFamily="34" charset="0"/>
                <a:cs typeface="Arial" panose="020B0604020202020204" pitchFamily="34" charset="0"/>
              </a:rPr>
              <a:t>Most of approaches overlook a key impact that small-scale heterogeneity in capillary pressure characteristics can have on large-scale plume migration.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B9CB9B-0E49-F0B8-A3E0-5B14758916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35" r="4562"/>
          <a:stretch/>
        </p:blipFill>
        <p:spPr>
          <a:xfrm>
            <a:off x="11943585" y="4828743"/>
            <a:ext cx="2450011" cy="9757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1463B87-A0E8-B5FC-A798-3916A0564275}"/>
              </a:ext>
            </a:extLst>
          </p:cNvPr>
          <p:cNvSpPr txBox="1"/>
          <p:nvPr/>
        </p:nvSpPr>
        <p:spPr>
          <a:xfrm>
            <a:off x="11036595" y="6161504"/>
            <a:ext cx="47926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Dimensionless capillary number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5465F0-33D3-B3D3-8DAD-097D119F9E8C}"/>
              </a:ext>
            </a:extLst>
          </p:cNvPr>
          <p:cNvSpPr/>
          <p:nvPr/>
        </p:nvSpPr>
        <p:spPr>
          <a:xfrm>
            <a:off x="818477" y="186445"/>
            <a:ext cx="55691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Research background</a:t>
            </a:r>
          </a:p>
        </p:txBody>
      </p:sp>
    </p:spTree>
    <p:extLst>
      <p:ext uri="{BB962C8B-B14F-4D97-AF65-F5344CB8AC3E}">
        <p14:creationId xmlns:p14="http://schemas.microsoft.com/office/powerpoint/2010/main" val="357826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l61078-sup-0003-2020gl088616-s3" descr="grl61078-sup-0003-2020gl088616-s3">
            <a:hlinkClick r:id="" action="ppaction://media"/>
            <a:extLst>
              <a:ext uri="{FF2B5EF4-FFF2-40B4-BE49-F238E27FC236}">
                <a16:creationId xmlns:a16="http://schemas.microsoft.com/office/drawing/2014/main" id="{41A097BD-B0AC-5947-A776-56E1E1FED5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467" y="1556974"/>
            <a:ext cx="15240000" cy="83823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09C3DF-F092-09C0-9760-E3F048EEC36F}"/>
              </a:ext>
            </a:extLst>
          </p:cNvPr>
          <p:cNvSpPr/>
          <p:nvPr/>
        </p:nvSpPr>
        <p:spPr>
          <a:xfrm>
            <a:off x="818477" y="186445"/>
            <a:ext cx="55691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Research background</a:t>
            </a:r>
          </a:p>
        </p:txBody>
      </p:sp>
    </p:spTree>
    <p:extLst>
      <p:ext uri="{BB962C8B-B14F-4D97-AF65-F5344CB8AC3E}">
        <p14:creationId xmlns:p14="http://schemas.microsoft.com/office/powerpoint/2010/main" val="193860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2C931F0-BA01-1643-DED8-D584DFC4F4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127535"/>
              </p:ext>
            </p:extLst>
          </p:nvPr>
        </p:nvGraphicFramePr>
        <p:xfrm>
          <a:off x="1699417" y="2164387"/>
          <a:ext cx="12420621" cy="68537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2982">
                  <a:extLst>
                    <a:ext uri="{9D8B030D-6E8A-4147-A177-3AD203B41FA5}">
                      <a16:colId xmlns:a16="http://schemas.microsoft.com/office/drawing/2014/main" val="4241867358"/>
                    </a:ext>
                  </a:extLst>
                </a:gridCol>
                <a:gridCol w="6420071">
                  <a:extLst>
                    <a:ext uri="{9D8B030D-6E8A-4147-A177-3AD203B41FA5}">
                      <a16:colId xmlns:a16="http://schemas.microsoft.com/office/drawing/2014/main" val="822489423"/>
                    </a:ext>
                  </a:extLst>
                </a:gridCol>
                <a:gridCol w="2193831">
                  <a:extLst>
                    <a:ext uri="{9D8B030D-6E8A-4147-A177-3AD203B41FA5}">
                      <a16:colId xmlns:a16="http://schemas.microsoft.com/office/drawing/2014/main" val="681475662"/>
                    </a:ext>
                  </a:extLst>
                </a:gridCol>
                <a:gridCol w="2483737">
                  <a:extLst>
                    <a:ext uri="{9D8B030D-6E8A-4147-A177-3AD203B41FA5}">
                      <a16:colId xmlns:a16="http://schemas.microsoft.com/office/drawing/2014/main" val="3688751204"/>
                    </a:ext>
                  </a:extLst>
                </a:gridCol>
              </a:tblGrid>
              <a:tr h="754245">
                <a:tc gridSpan="4">
                  <a:txBody>
                    <a:bodyPr/>
                    <a:lstStyle/>
                    <a:p>
                      <a:pPr algn="just"/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Summary of Milestones and Deliverables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210032"/>
                  </a:ext>
                </a:extLst>
              </a:tr>
              <a:tr h="788941">
                <a:tc>
                  <a:txBody>
                    <a:bodyPr/>
                    <a:lstStyle/>
                    <a:p>
                      <a:pPr algn="just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Ref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Title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Responsibility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Due Date (Mo)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244791"/>
                  </a:ext>
                </a:extLst>
              </a:tr>
              <a:tr h="1164997">
                <a:tc>
                  <a:txBody>
                    <a:bodyPr/>
                    <a:lstStyle/>
                    <a:p>
                      <a:pPr algn="just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M1.1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Codes for reservoir characterisation are created and tested</a:t>
                      </a:r>
                      <a:endParaRPr lang="en-GB" sz="2400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ICL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108593"/>
                  </a:ext>
                </a:extLst>
              </a:tr>
              <a:tr h="1036394">
                <a:tc>
                  <a:txBody>
                    <a:bodyPr/>
                    <a:lstStyle/>
                    <a:p>
                      <a:pPr algn="just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M1.2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Codes for flow function generation are created and tested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ICL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706121"/>
                  </a:ext>
                </a:extLst>
              </a:tr>
              <a:tr h="2072789">
                <a:tc>
                  <a:txBody>
                    <a:bodyPr/>
                    <a:lstStyle/>
                    <a:p>
                      <a:pPr algn="just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D1.1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Open source research codes for the characterisation of multiphase flow heterogeneity and conversion to flow functions for reservoir simulation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ICL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904419"/>
                  </a:ext>
                </a:extLst>
              </a:tr>
              <a:tr h="1036394">
                <a:tc>
                  <a:txBody>
                    <a:bodyPr/>
                    <a:lstStyle/>
                    <a:p>
                      <a:pPr algn="just"/>
                      <a:r>
                        <a:rPr lang="en-GB" sz="2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D1.2</a:t>
                      </a:r>
                      <a:endParaRPr lang="en-GB" sz="24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report detailing the workflows for reservoir characterisation, and model creation and use 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ICL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  <a:endParaRPr lang="en-GB" sz="24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5405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992090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1A3AA55-EC58-09B2-4981-A78893B53261}"/>
              </a:ext>
            </a:extLst>
          </p:cNvPr>
          <p:cNvSpPr/>
          <p:nvPr/>
        </p:nvSpPr>
        <p:spPr>
          <a:xfrm>
            <a:off x="818477" y="186445"/>
            <a:ext cx="28360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Milestones</a:t>
            </a:r>
          </a:p>
        </p:txBody>
      </p:sp>
    </p:spTree>
    <p:extLst>
      <p:ext uri="{BB962C8B-B14F-4D97-AF65-F5344CB8AC3E}">
        <p14:creationId xmlns:p14="http://schemas.microsoft.com/office/powerpoint/2010/main" val="25403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63F523-6BED-45BB-4E1D-A72F84EE8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939" y="1135300"/>
            <a:ext cx="12923432" cy="96219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3AFE76D-3538-0B60-D538-B9F4C8413693}"/>
              </a:ext>
            </a:extLst>
          </p:cNvPr>
          <p:cNvSpPr/>
          <p:nvPr/>
        </p:nvSpPr>
        <p:spPr>
          <a:xfrm>
            <a:off x="818477" y="186445"/>
            <a:ext cx="260680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Flowchart</a:t>
            </a:r>
          </a:p>
        </p:txBody>
      </p:sp>
    </p:spTree>
    <p:extLst>
      <p:ext uri="{BB962C8B-B14F-4D97-AF65-F5344CB8AC3E}">
        <p14:creationId xmlns:p14="http://schemas.microsoft.com/office/powerpoint/2010/main" val="3348284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63F523-6BED-45BB-4E1D-A72F84EE8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939" y="1135300"/>
            <a:ext cx="12923432" cy="96219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3AFE76D-3538-0B60-D538-B9F4C8413693}"/>
              </a:ext>
            </a:extLst>
          </p:cNvPr>
          <p:cNvSpPr/>
          <p:nvPr/>
        </p:nvSpPr>
        <p:spPr>
          <a:xfrm>
            <a:off x="818477" y="186445"/>
            <a:ext cx="260680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Flowchart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EFF2C-EFBE-3CE8-53A8-DB440A4CB45D}"/>
              </a:ext>
            </a:extLst>
          </p:cNvPr>
          <p:cNvSpPr txBox="1"/>
          <p:nvPr/>
        </p:nvSpPr>
        <p:spPr>
          <a:xfrm>
            <a:off x="6109335" y="1289804"/>
            <a:ext cx="141160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0, 10, 2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9920C3-375A-5A11-9DA7-583C4CE400FB}"/>
              </a:ext>
            </a:extLst>
          </p:cNvPr>
          <p:cNvSpPr txBox="1"/>
          <p:nvPr/>
        </p:nvSpPr>
        <p:spPr>
          <a:xfrm>
            <a:off x="11541153" y="1689914"/>
            <a:ext cx="24720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80, 200, 200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A3510F-2310-BBD2-E520-088377E01D38}"/>
              </a:ext>
            </a:extLst>
          </p:cNvPr>
          <p:cNvSpPr txBox="1"/>
          <p:nvPr/>
        </p:nvSpPr>
        <p:spPr>
          <a:xfrm>
            <a:off x="11541152" y="2756714"/>
            <a:ext cx="24720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GB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0, 50, 50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6A8081-60F6-BB19-656A-F779DFE17903}"/>
              </a:ext>
            </a:extLst>
          </p:cNvPr>
          <p:cNvSpPr txBox="1"/>
          <p:nvPr/>
        </p:nvSpPr>
        <p:spPr>
          <a:xfrm>
            <a:off x="11870054" y="3380859"/>
            <a:ext cx="38804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Perm, mu, rho, phi, pc, etc.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E67A86-BCC4-CA8C-0F27-F95D8928F0C7}"/>
              </a:ext>
            </a:extLst>
          </p:cNvPr>
          <p:cNvSpPr txBox="1"/>
          <p:nvPr/>
        </p:nvSpPr>
        <p:spPr>
          <a:xfrm>
            <a:off x="11013812" y="5860339"/>
            <a:ext cx="38804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Coarsen based on the scales </a:t>
            </a:r>
          </a:p>
        </p:txBody>
      </p:sp>
    </p:spTree>
    <p:extLst>
      <p:ext uri="{BB962C8B-B14F-4D97-AF65-F5344CB8AC3E}">
        <p14:creationId xmlns:p14="http://schemas.microsoft.com/office/powerpoint/2010/main" val="224631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34EE47-F5B4-E29E-91B1-2A0E3664D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109" y="1246042"/>
            <a:ext cx="11353133" cy="9188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8299167-261A-A34B-69D5-BDE6A783A0C6}"/>
              </a:ext>
            </a:extLst>
          </p:cNvPr>
          <p:cNvSpPr/>
          <p:nvPr/>
        </p:nvSpPr>
        <p:spPr>
          <a:xfrm>
            <a:off x="818477" y="186445"/>
            <a:ext cx="491673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Correlated porosity</a:t>
            </a:r>
          </a:p>
        </p:txBody>
      </p:sp>
    </p:spTree>
    <p:extLst>
      <p:ext uri="{BB962C8B-B14F-4D97-AF65-F5344CB8AC3E}">
        <p14:creationId xmlns:p14="http://schemas.microsoft.com/office/powerpoint/2010/main" val="3661769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545AB4-EF5D-C653-8E87-47313A6A28DD}"/>
              </a:ext>
            </a:extLst>
          </p:cNvPr>
          <p:cNvSpPr/>
          <p:nvPr/>
        </p:nvSpPr>
        <p:spPr>
          <a:xfrm>
            <a:off x="818477" y="186445"/>
            <a:ext cx="352051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Correlated 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AF6DE1-266F-155C-C0E5-175AE984B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0" y="1457340"/>
            <a:ext cx="11155680" cy="8767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11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545AB4-EF5D-C653-8E87-47313A6A28DD}"/>
              </a:ext>
            </a:extLst>
          </p:cNvPr>
          <p:cNvSpPr/>
          <p:nvPr/>
        </p:nvSpPr>
        <p:spPr>
          <a:xfrm>
            <a:off x="818477" y="186445"/>
            <a:ext cx="591700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b="1" dirty="0">
                <a:solidFill>
                  <a:srgbClr val="0070C0"/>
                </a:solidFill>
                <a:latin typeface="Arial" panose="020B0604020202020204" pitchFamily="34" charset="0"/>
              </a:rPr>
              <a:t>Correlated permeability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926AB9-76E1-8B2E-CC56-EC94BA557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219" y="1488528"/>
            <a:ext cx="11430000" cy="912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9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19318</TotalTime>
  <Words>271</Words>
  <Application>Microsoft Macintosh PowerPoint</Application>
  <PresentationFormat>Custom</PresentationFormat>
  <Paragraphs>52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 (Body)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An, Senyou</dc:creator>
  <cp:lastModifiedBy>An, Senyou</cp:lastModifiedBy>
  <cp:revision>199</cp:revision>
  <dcterms:created xsi:type="dcterms:W3CDTF">2021-12-14T20:11:18Z</dcterms:created>
  <dcterms:modified xsi:type="dcterms:W3CDTF">2022-09-17T11:58:07Z</dcterms:modified>
</cp:coreProperties>
</file>

<file path=docProps/thumbnail.jpeg>
</file>